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31"/>
  </p:notesMasterIdLst>
  <p:sldIdLst>
    <p:sldId id="256" r:id="rId2"/>
    <p:sldId id="257" r:id="rId3"/>
    <p:sldId id="545" r:id="rId4"/>
    <p:sldId id="262" r:id="rId5"/>
    <p:sldId id="544" r:id="rId6"/>
    <p:sldId id="546" r:id="rId7"/>
    <p:sldId id="548" r:id="rId8"/>
    <p:sldId id="549" r:id="rId9"/>
    <p:sldId id="550" r:id="rId10"/>
    <p:sldId id="547" r:id="rId11"/>
    <p:sldId id="551" r:id="rId12"/>
    <p:sldId id="552" r:id="rId13"/>
    <p:sldId id="553" r:id="rId14"/>
    <p:sldId id="554" r:id="rId15"/>
    <p:sldId id="555" r:id="rId16"/>
    <p:sldId id="556" r:id="rId17"/>
    <p:sldId id="557" r:id="rId18"/>
    <p:sldId id="558" r:id="rId19"/>
    <p:sldId id="559" r:id="rId20"/>
    <p:sldId id="560" r:id="rId21"/>
    <p:sldId id="561" r:id="rId22"/>
    <p:sldId id="562" r:id="rId23"/>
    <p:sldId id="563" r:id="rId24"/>
    <p:sldId id="564" r:id="rId25"/>
    <p:sldId id="566" r:id="rId26"/>
    <p:sldId id="568" r:id="rId27"/>
    <p:sldId id="569" r:id="rId28"/>
    <p:sldId id="570" r:id="rId29"/>
    <p:sldId id="25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slide" id="{0E6C5564-A433-41D5-BA54-A31F75644466}">
          <p14:sldIdLst>
            <p14:sldId id="256"/>
          </p14:sldIdLst>
        </p14:section>
        <p14:section name="Main presentation" id="{8EA4C1F7-3537-4D33-AC37-2360AE59BB82}">
          <p14:sldIdLst>
            <p14:sldId id="257"/>
            <p14:sldId id="545"/>
            <p14:sldId id="262"/>
            <p14:sldId id="544"/>
            <p14:sldId id="546"/>
            <p14:sldId id="548"/>
            <p14:sldId id="549"/>
            <p14:sldId id="550"/>
            <p14:sldId id="547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6"/>
            <p14:sldId id="568"/>
            <p14:sldId id="569"/>
            <p14:sldId id="570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386" autoAdjust="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76788-A804-4EBF-B9E4-25DC40C46ACF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635F6-FECD-4BAE-A59D-BA858DBC0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68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5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5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3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5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6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8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0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8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6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62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55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7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81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4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90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7E389E-9EE0-4394-A0C4-CC9FC1BC0AF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D36186-3F94-406A-A925-9FC9952FC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iSWfahEPop4H2sFyZWr-vA2WtJQ35NP4/edit?usp=sharing&amp;ouid=114361955840157427497&amp;rtpof=true&amp;sd=tru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bit.ly/module2_fol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t.ly/LCplan_temp" TargetMode="External"/><Relationship Id="rId5" Type="http://schemas.openxmlformats.org/officeDocument/2006/relationships/hyperlink" Target="https://drive.google.com/drive/folders/1dNLO_cJIszuNANfs4gxJlLG4PjHStKRT?usp=sharing" TargetMode="External"/><Relationship Id="rId4" Type="http://schemas.openxmlformats.org/officeDocument/2006/relationships/hyperlink" Target="https://docs.google.com/document/d/1RPTbwIRwyYmfh4z8r18mKJalAW2EmVOG/edit?usp=sharing&amp;ouid=114361955840157427497&amp;rtpof=true&amp;sd=tru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emf"/><Relationship Id="rId4" Type="http://schemas.openxmlformats.org/officeDocument/2006/relationships/image" Target="../media/image20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8203" y="3015765"/>
            <a:ext cx="8484681" cy="1384133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STEAME GOES HYBRID: Blueprint Guidelines and Policy Recommendations</a:t>
            </a:r>
          </a:p>
          <a:p>
            <a:pPr algn="l"/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 2020-1-CY01-KA226-SCH-082675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6096000" y="5811271"/>
            <a:ext cx="57423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project has been funded with support from the European Commission.</a:t>
            </a:r>
          </a:p>
          <a:p>
            <a:pPr algn="just"/>
            <a:r>
              <a:rPr lang="en-US" sz="13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reflects the views only of the author, and the Commission cannot be held responsible for any use which may be made of the information contained herein.</a:t>
            </a:r>
          </a:p>
        </p:txBody>
      </p:sp>
      <p:sp>
        <p:nvSpPr>
          <p:cNvPr id="4" name="AutoShape 2" descr="Erasmus+: Visual identity and logos | EACEA"/>
          <p:cNvSpPr>
            <a:spLocks noChangeAspect="1" noChangeArrowheads="1"/>
          </p:cNvSpPr>
          <p:nvPr/>
        </p:nvSpPr>
        <p:spPr bwMode="auto">
          <a:xfrm>
            <a:off x="155575" y="-479425"/>
            <a:ext cx="45624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AutoShape 4" descr="Erasmus+: Visual identity and logos | EACEA"/>
          <p:cNvSpPr>
            <a:spLocks noChangeAspect="1" noChangeArrowheads="1"/>
          </p:cNvSpPr>
          <p:nvPr/>
        </p:nvSpPr>
        <p:spPr bwMode="auto">
          <a:xfrm>
            <a:off x="825211" y="570159"/>
            <a:ext cx="45624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957" y="4561027"/>
            <a:ext cx="4004092" cy="927987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89C55F3-E568-4B56-8C79-6B93FF238E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292" y="573465"/>
            <a:ext cx="4727089" cy="19909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70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3" y="1293541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ro-RO" dirty="0"/>
              <a:t>Module n.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6D3DC3-AD2A-539A-C622-42FECFB4F7AB}"/>
              </a:ext>
            </a:extLst>
          </p:cNvPr>
          <p:cNvSpPr txBox="1"/>
          <p:nvPr/>
        </p:nvSpPr>
        <p:spPr>
          <a:xfrm>
            <a:off x="2960016" y="3120272"/>
            <a:ext cx="7965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Introduction to STEAME HYBRID Learning and Creativity Plans</a:t>
            </a:r>
          </a:p>
        </p:txBody>
      </p:sp>
    </p:spTree>
    <p:extLst>
      <p:ext uri="{BB962C8B-B14F-4D97-AF65-F5344CB8AC3E}">
        <p14:creationId xmlns:p14="http://schemas.microsoft.com/office/powerpoint/2010/main" val="55777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3" y="1293541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414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to the module and its aims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of the Blueprint Guidelines that refer to the development of the L&amp;C Creativity Plans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of the L&amp;C Plan template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Brief presentation of a STEAME GOES HYBRID L&amp;C plan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 Activity 1.1: Hybrid Scenarios and appropriate types of activities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 Activity 1.2: Design of a STEAME HYBRID L&amp;C Plan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591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0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Description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154;ge05877135a_0_45">
            <a:extLst>
              <a:ext uri="{FF2B5EF4-FFF2-40B4-BE49-F238E27FC236}">
                <a16:creationId xmlns:a16="http://schemas.microsoft.com/office/drawing/2014/main" id="{E8643DA1-475A-9F37-3950-C05473C80C52}"/>
              </a:ext>
            </a:extLst>
          </p:cNvPr>
          <p:cNvSpPr txBox="1">
            <a:spLocks/>
          </p:cNvSpPr>
          <p:nvPr/>
        </p:nvSpPr>
        <p:spPr>
          <a:xfrm>
            <a:off x="1537319" y="2025412"/>
            <a:ext cx="10180320" cy="3989607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/>
              <a:buNone/>
            </a:pP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STEAME activities are designed to be able </a:t>
            </a:r>
            <a:r>
              <a:rPr lang="en-US" sz="9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implemented in a hybrid learning environment</a:t>
            </a: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at least </a:t>
            </a:r>
            <a:r>
              <a:rPr lang="en-US" sz="9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of the forms</a:t>
            </a: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a </a:t>
            </a:r>
            <a:r>
              <a:rPr lang="en-US" sz="9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hybrid learning</a:t>
            </a: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environment has been described by the STEAME GOES HYBRID project. </a:t>
            </a: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/>
              <a:buNone/>
            </a:pPr>
            <a:endParaRPr lang="en-US" sz="9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/>
              <a:buNone/>
            </a:pP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enable teachers to record their learning and creativity plan ideas in a way that will allow them to exchange ideas and practices, the project </a:t>
            </a:r>
            <a:r>
              <a:rPr lang="en-US" sz="9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suggests the use of Learning and Creativity (L&amp;C) plan</a:t>
            </a: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template. </a:t>
            </a: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/>
              <a:buNone/>
            </a:pPr>
            <a:endParaRPr lang="en-US" sz="9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/>
              <a:buNone/>
            </a:pP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module aims </a:t>
            </a:r>
            <a:r>
              <a:rPr lang="en-US" sz="9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train teachers in the use of the L&amp;C plans </a:t>
            </a:r>
            <a:r>
              <a:rPr lang="en-US" sz="90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 in recording their ideas and being able to comprehend and implement a L&amp;C plan designed by one or more of their peers.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36A77A2-0A47-2001-0D3A-0AB2B730B63B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to the module and its aims</a:t>
            </a:r>
          </a:p>
        </p:txBody>
      </p:sp>
    </p:spTree>
    <p:extLst>
      <p:ext uri="{BB962C8B-B14F-4D97-AF65-F5344CB8AC3E}">
        <p14:creationId xmlns:p14="http://schemas.microsoft.com/office/powerpoint/2010/main" val="158794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ro-RO" dirty="0"/>
              <a:t>L</a:t>
            </a:r>
            <a:r>
              <a:rPr lang="en-US" dirty="0"/>
              <a:t>earning</a:t>
            </a:r>
            <a:r>
              <a:rPr lang="ro-RO" dirty="0"/>
              <a:t> O</a:t>
            </a:r>
            <a:r>
              <a:rPr lang="en-US" dirty="0" err="1"/>
              <a:t>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414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Participants, upon completion should be able to: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Comprehend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Hybrid L&amp;C Plans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appropriate L&amp;C Plans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 with the learning objectives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they have set for their students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endParaRPr lang="en-GB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sz="2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STEAME L&amp;C plan</a:t>
            </a:r>
            <a:r>
              <a:rPr lang="en-GB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may be implemented in a hybrid learning environment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to the module and its aims</a:t>
            </a:r>
          </a:p>
        </p:txBody>
      </p:sp>
    </p:spTree>
    <p:extLst>
      <p:ext uri="{BB962C8B-B14F-4D97-AF65-F5344CB8AC3E}">
        <p14:creationId xmlns:p14="http://schemas.microsoft.com/office/powerpoint/2010/main" val="66764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Hybrid Scenarios (1/4)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276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Camera showing the physical presentation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Physical students adapt to online students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Physical delivery of lesson with two cameras, one pointing the teacher and one the physically present students</a:t>
            </a:r>
          </a:p>
          <a:p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L&amp;C Plans part of the Blueprint Guidelines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78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Hybrid Scenarios (2/4)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322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Digital implementation of hands-on activities for all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Hands-on activities are done in the physical classrooms and the online students dictate the moves of those physically present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Activities with parallel on-line and physically 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completed tasks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L&amp;C Plans part of the Blueprint Guidelines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2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Hybrid Scenarios (3/4)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276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of experiment simulation platforms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of portable of mobile phone camera to include online students in outdoor activities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of video learning material in hybrid learning scenarios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L&amp;C Plans part of the Blueprint Guidelines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8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Hybrid Scenarios (4/4)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2AC3-9301-740F-A0F0-B38CE47A2C9B}"/>
              </a:ext>
            </a:extLst>
          </p:cNvPr>
          <p:cNvSpPr txBox="1"/>
          <p:nvPr/>
        </p:nvSpPr>
        <p:spPr>
          <a:xfrm>
            <a:off x="2375555" y="2364058"/>
            <a:ext cx="9087439" cy="276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 students perform physically hands-on activities at a later phase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Project based activities and full shift to online learning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US" sz="2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Students collaborate online an</a:t>
            </a:r>
            <a:r>
              <a:rPr lang="en-US" sz="2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perform hands-on activities in teams from different locations</a:t>
            </a:r>
            <a:endParaRPr lang="en-US" sz="2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L&amp;C Plans part of the Blueprint Guidelines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0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514049-D699-EFE1-8D0E-BEF3B9A24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274" y="2181787"/>
            <a:ext cx="7018406" cy="418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2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6B5A9F-3940-DFC7-487E-9488B54B0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714" y="2789948"/>
            <a:ext cx="76295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0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955F94-6935-B5CF-913A-27396790E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002" y="2944747"/>
            <a:ext cx="7600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FE0EF7-6E27-29A0-562A-B4F94EF89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714" y="2570531"/>
            <a:ext cx="76295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2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2571A-C776-8D0F-19EF-29226C776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816" y="2076599"/>
            <a:ext cx="5914325" cy="476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26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B8D051-AD06-984C-9D30-F4112B364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952" y="2261549"/>
            <a:ext cx="76390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70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E59EB-6B86-2E33-088B-3BCC6CE5F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286" y="2207955"/>
            <a:ext cx="6799898" cy="462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E59EB-6B86-2E33-088B-3BCC6CE5F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286" y="2207955"/>
            <a:ext cx="6799898" cy="462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74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168AC6-05DE-32F9-64A3-9751A1417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316" y="2303695"/>
            <a:ext cx="5904321" cy="395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41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DBA92-D72C-028B-589A-17F73942C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879" y="2236383"/>
            <a:ext cx="7058712" cy="391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59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D4AE1E-E446-2882-904C-A245AB522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3" y="2017810"/>
            <a:ext cx="5692484" cy="476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14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5A39B-9B5E-CCE4-F5C3-ACBF1AEB9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626" y="2031520"/>
            <a:ext cx="5313998" cy="481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70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1E58DC-02B6-C7E2-80D6-6362931B7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427" y="2223449"/>
            <a:ext cx="7658100" cy="3752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EB8BB3-98D5-FAF9-C65A-F479DBB37B9C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183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B04456-3925-7426-1664-2010C8082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443" y="2144642"/>
            <a:ext cx="5724067" cy="460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35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55D1A-8715-5121-8511-2C891ECF2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103" y="2144642"/>
            <a:ext cx="9381731" cy="41228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C352AF-9760-3250-053F-26DAAF7375C1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80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79B66-530F-35B4-1AB9-2EAE6FBB857D}"/>
              </a:ext>
            </a:extLst>
          </p:cNvPr>
          <p:cNvSpPr txBox="1"/>
          <p:nvPr/>
        </p:nvSpPr>
        <p:spPr>
          <a:xfrm>
            <a:off x="2103102" y="3105834"/>
            <a:ext cx="904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https://docs.google.com/document/d/1iSWfahEPop4H2sFyZWr-vA2WtJQ35NP4/edit?usp=sharing&amp;ouid=114361955840157427497&amp;rtpof=true&amp;sd=true</a:t>
            </a:r>
            <a:r>
              <a:rPr lang="en-US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6F5634-4D04-9BA9-F456-7F89606758BD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164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Activity 1.1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EC2F71-135A-D537-554C-8D66374B1868}"/>
              </a:ext>
            </a:extLst>
          </p:cNvPr>
          <p:cNvSpPr txBox="1"/>
          <p:nvPr/>
        </p:nvSpPr>
        <p:spPr>
          <a:xfrm>
            <a:off x="2263358" y="2775896"/>
            <a:ext cx="90487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Work in teams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Hybrid learning scenarios assignment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Think of two type of activities suitable for each of the scenarios assigned to your team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427D2B-3270-091E-F7AD-2DD4463BC59A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302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121" y="1531324"/>
            <a:ext cx="10018713" cy="613318"/>
          </a:xfrm>
        </p:spPr>
        <p:txBody>
          <a:bodyPr>
            <a:normAutofit fontScale="90000"/>
          </a:bodyPr>
          <a:lstStyle/>
          <a:p>
            <a:r>
              <a:rPr lang="en-US" dirty="0"/>
              <a:t>Activity 1.2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9C2EE4-4E1A-5F25-D1BF-2AEDF024DD48}"/>
              </a:ext>
            </a:extLst>
          </p:cNvPr>
          <p:cNvSpPr txBox="1">
            <a:spLocks/>
          </p:cNvSpPr>
          <p:nvPr/>
        </p:nvSpPr>
        <p:spPr>
          <a:xfrm>
            <a:off x="1618121" y="1105435"/>
            <a:ext cx="10018713" cy="6133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&amp; Creativity Plan</a:t>
            </a:r>
            <a:endParaRPr lang="en-US" sz="4000" dirty="0">
              <a:solidFill>
                <a:srgbClr val="0070C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79B66-530F-35B4-1AB9-2EAE6FBB857D}"/>
              </a:ext>
            </a:extLst>
          </p:cNvPr>
          <p:cNvSpPr txBox="1"/>
          <p:nvPr/>
        </p:nvSpPr>
        <p:spPr>
          <a:xfrm>
            <a:off x="2263358" y="2775896"/>
            <a:ext cx="90487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Work in teams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Think of a short learning and creativity plan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Use the L&amp;C template to record the plan</a:t>
            </a:r>
          </a:p>
          <a:p>
            <a:r>
              <a:rPr lang="en-US" sz="2400" dirty="0"/>
              <a:t>(download the </a:t>
            </a:r>
            <a:r>
              <a:rPr lang="en-US" sz="2400" dirty="0">
                <a:hlinkClick r:id="rId4"/>
              </a:rPr>
              <a:t>document</a:t>
            </a:r>
            <a:r>
              <a:rPr lang="en-US" sz="2400" dirty="0"/>
              <a:t>, save and upload </a:t>
            </a:r>
            <a:r>
              <a:rPr lang="en-US" sz="2400" dirty="0">
                <a:hlinkClick r:id="rId5"/>
              </a:rPr>
              <a:t>here</a:t>
            </a:r>
            <a:r>
              <a:rPr lang="en-US" sz="2400" dirty="0"/>
              <a:t> your final version)</a:t>
            </a:r>
          </a:p>
          <a:p>
            <a:endParaRPr lang="en-US" sz="2400" dirty="0"/>
          </a:p>
          <a:p>
            <a:r>
              <a:rPr lang="en-US" sz="2400" dirty="0"/>
              <a:t>Document: </a:t>
            </a:r>
            <a:r>
              <a:rPr lang="en-US" sz="2400" dirty="0">
                <a:hlinkClick r:id="rId6"/>
              </a:rPr>
              <a:t>https://bit.ly/LCplan_temp</a:t>
            </a:r>
            <a:r>
              <a:rPr lang="en-US" sz="2400" dirty="0"/>
              <a:t> </a:t>
            </a:r>
          </a:p>
          <a:p>
            <a:r>
              <a:rPr lang="en-US" sz="2400" dirty="0"/>
              <a:t>Folder: </a:t>
            </a:r>
            <a:r>
              <a:rPr lang="en-US" sz="2400" dirty="0">
                <a:hlinkClick r:id="rId7"/>
              </a:rPr>
              <a:t>https://bit.ly/module2_fold</a:t>
            </a:r>
            <a:r>
              <a:rPr lang="en-US" sz="24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333B46-03A4-79A2-A260-767F136FEDFF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09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124" y="2364059"/>
            <a:ext cx="10018713" cy="3661575"/>
          </a:xfrm>
        </p:spPr>
        <p:txBody>
          <a:bodyPr/>
          <a:lstStyle/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644C1-C597-4B51-8987-C800C9CF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70648-87FF-48F7-93AD-F9B741817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AF51BE-9AB4-4570-BE41-3F2FE260C1DB}"/>
              </a:ext>
            </a:extLst>
          </p:cNvPr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6D3DC3-AD2A-539A-C622-42FECFB4F7AB}"/>
              </a:ext>
            </a:extLst>
          </p:cNvPr>
          <p:cNvSpPr txBox="1"/>
          <p:nvPr/>
        </p:nvSpPr>
        <p:spPr>
          <a:xfrm>
            <a:off x="2960016" y="3120272"/>
            <a:ext cx="7965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2386012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9260" y="1715610"/>
            <a:ext cx="2059599" cy="207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7055" y="3795473"/>
            <a:ext cx="1242611" cy="12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www.l-cloud.eu/wp-content/uploads/2018/10/DOUKAS_LOGO_NO100_en-300x1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27" y="3920198"/>
            <a:ext cx="2338233" cy="91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75728" y="1084480"/>
            <a:ext cx="712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STEAME GOES HYBRID Partners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63153" y="6488668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Number:</a:t>
            </a:r>
            <a:r>
              <a:rPr lang="en-US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2020-1-CY01-KA226-SCH-082675</a:t>
            </a:r>
            <a:endParaRPr lang="en-US" sz="18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421" y="3984111"/>
            <a:ext cx="3096463" cy="784083"/>
          </a:xfrm>
          <a:prstGeom prst="rect">
            <a:avLst/>
          </a:pr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3E8721B-D9D3-4C9E-82CA-04887203F49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03" y="191185"/>
            <a:ext cx="1974850" cy="79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115BAA-DF61-4D8F-83F7-16D20A521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6" y="229611"/>
            <a:ext cx="3098765" cy="718169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6802996-3687-4856-A93E-9D532F8279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30" y="5080107"/>
            <a:ext cx="2957813" cy="784083"/>
          </a:xfrm>
          <a:prstGeom prst="rect">
            <a:avLst/>
          </a:prstGeom>
        </p:spPr>
      </p:pic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26AF4B8-30C8-4C0F-87D8-BDAA5B51B7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151" y="5038084"/>
            <a:ext cx="2274370" cy="8787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E596F4-8DB1-481F-B2F6-B55F24364204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77" y="3963520"/>
            <a:ext cx="1683117" cy="878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5395B4-8FCE-4681-88D5-886C64653F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77" y="5396183"/>
            <a:ext cx="3809524" cy="5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813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3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FF0000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0070C0"/>
      </a:hlink>
      <a:folHlink>
        <a:srgbClr val="C0000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5614</TotalTime>
  <Words>858</Words>
  <Application>Microsoft Office PowerPoint</Application>
  <PresentationFormat>Widescreen</PresentationFormat>
  <Paragraphs>203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Corbel</vt:lpstr>
      <vt:lpstr>Wingdings</vt:lpstr>
      <vt:lpstr>Parallax</vt:lpstr>
      <vt:lpstr>PowerPoint Presentation</vt:lpstr>
      <vt:lpstr>Module n. 2</vt:lpstr>
      <vt:lpstr>Module Structure</vt:lpstr>
      <vt:lpstr>Description</vt:lpstr>
      <vt:lpstr>Learning Outcomes</vt:lpstr>
      <vt:lpstr>Hybrid Scenarios (1/4)</vt:lpstr>
      <vt:lpstr>Hybrid Scenarios (2/4)</vt:lpstr>
      <vt:lpstr>Hybrid Scenarios (3/4)</vt:lpstr>
      <vt:lpstr>Hybrid Scenarios (4/4)</vt:lpstr>
      <vt:lpstr>Template</vt:lpstr>
      <vt:lpstr>Template</vt:lpstr>
      <vt:lpstr>Template</vt:lpstr>
      <vt:lpstr>Template</vt:lpstr>
      <vt:lpstr>Template</vt:lpstr>
      <vt:lpstr>Template</vt:lpstr>
      <vt:lpstr>Template</vt:lpstr>
      <vt:lpstr>Template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Activity 1.1</vt:lpstr>
      <vt:lpstr>Activity 1.2</vt:lpstr>
      <vt:lpstr>PowerPoint Presentation</vt:lpstr>
      <vt:lpstr>PowerPoint Presentation</vt:lpstr>
    </vt:vector>
  </TitlesOfParts>
  <Company>Windows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Cyprus Math Society</dc:creator>
  <cp:lastModifiedBy>Thomas Economou</cp:lastModifiedBy>
  <cp:revision>49</cp:revision>
  <dcterms:created xsi:type="dcterms:W3CDTF">2020-11-12T14:37:17Z</dcterms:created>
  <dcterms:modified xsi:type="dcterms:W3CDTF">2022-07-19T11:41:47Z</dcterms:modified>
</cp:coreProperties>
</file>